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58" r:id="rId2"/>
    <p:sldId id="359" r:id="rId3"/>
    <p:sldId id="362" r:id="rId4"/>
    <p:sldId id="360" r:id="rId5"/>
    <p:sldId id="361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</p:sldIdLst>
  <p:sldSz cx="9144000" cy="6858000" type="screen4x3"/>
  <p:notesSz cx="9929813" cy="67992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81BD"/>
    <a:srgbClr val="D0D8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1152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31" y="6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ZA" dirty="0"/>
              <a:t>Olifants River Supply System Reconciliation Strategy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596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ZA" dirty="0"/>
              <a:t>2013/10/10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8121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ZA" dirty="0"/>
              <a:t>Strategy Steering Committee Meeting No.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596" y="6458121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D0057-2315-46CB-ADFA-75FC566E3F6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77458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2919" cy="3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96" y="1"/>
            <a:ext cx="4302919" cy="3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33B92F2-5A98-4C4D-B83E-86754878D195}" type="datetimeFigureOut">
              <a:rPr lang="en-US"/>
              <a:pPr>
                <a:defRPr/>
              </a:pPr>
              <a:t>11/21/2013</a:t>
            </a:fld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2013" cy="2551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982" y="3229650"/>
            <a:ext cx="7943850" cy="305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8120"/>
            <a:ext cx="4302919" cy="3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96" y="6458120"/>
            <a:ext cx="4302919" cy="3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AEAFDFC-089E-442E-BB38-B1751C1783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4612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24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E5DC9A18-8A04-41C2-9E8C-8EE87F280241}" type="datetimeFigureOut">
              <a:rPr lang="en-US"/>
              <a:pPr>
                <a:defRPr/>
              </a:pPr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fld id="{22CCEEDB-0C2F-4E08-9949-C96546890B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8792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87C04D79-5044-4961-B069-737A875D77F7}" type="datetimeFigureOut">
              <a:rPr lang="en-US"/>
              <a:pPr>
                <a:defRPr/>
              </a:pPr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fld id="{ADC4D2F6-F1EE-4E9C-9742-15C12917EE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52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FDA4C0D4-5686-4C28-AA0A-DB4B1BFF478D}" type="datetimeFigureOut">
              <a:rPr lang="en-US"/>
              <a:pPr>
                <a:defRPr/>
              </a:pPr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fld id="{8FC13DB8-FFBF-4C8D-8A09-82634EF19D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17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5EBF86FA-28AC-423C-8EBE-1757309AAB5C}" type="datetimeFigureOut">
              <a:rPr lang="en-US"/>
              <a:pPr>
                <a:defRPr/>
              </a:pPr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fld id="{0787DE59-1576-43DE-865A-3B7C65FCEE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552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3430E1BD-4C2C-4396-9DC0-92BE1539899F}" type="datetimeFigureOut">
              <a:rPr lang="en-US"/>
              <a:pPr>
                <a:defRPr/>
              </a:pPr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fld id="{4388B27E-4B2A-4AD0-8205-1D8D33745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684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30FDD1BB-4A34-4C8C-B38A-CF4CD72AEFA6}" type="datetimeFigureOut">
              <a:rPr lang="en-US"/>
              <a:pPr>
                <a:defRPr/>
              </a:pPr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fld id="{C3017EFB-7DF9-42DC-9F68-F14C8C7705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435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FBB24695-7BD3-4B31-BB69-AB1D296118F6}" type="datetimeFigureOut">
              <a:rPr lang="en-US"/>
              <a:pPr>
                <a:defRPr/>
              </a:pPr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fld id="{023B5DE1-F773-407A-9695-1AE71AA939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801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FD53D3DF-066D-437B-A5F0-52CB407587CD}" type="datetimeFigureOut">
              <a:rPr lang="en-US"/>
              <a:pPr>
                <a:defRPr/>
              </a:pPr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fld id="{7349FAF7-B86E-432E-9BFF-060053A37E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378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3BCA778E-36B2-449A-9F2B-5D171BB1CDB3}" type="datetimeFigureOut">
              <a:rPr lang="en-US"/>
              <a:pPr>
                <a:defRPr/>
              </a:pPr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fld id="{2EEBE261-F59B-4134-B4C5-4EB591DE5C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297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EF9FFAA9-5C28-4910-8597-A5FA8607D4E0}" type="datetimeFigureOut">
              <a:rPr lang="en-US"/>
              <a:pPr>
                <a:defRPr/>
              </a:pPr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fld id="{E7CA2382-AB39-4134-A2C4-C57C60E3F7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830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4BF822CD-2DE9-4CF3-854E-466757CCBCE4}" type="datetimeFigureOut">
              <a:rPr lang="en-US"/>
              <a:pPr>
                <a:defRPr/>
              </a:pPr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fld id="{D3951554-38FA-49CC-81A8-8DB62D689C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68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lide Content Backroun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Slide Opening 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33363" y="2251075"/>
            <a:ext cx="8904287" cy="34163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Development of Reconciliation Strategies for Large Bulk Water Supply Systems of the </a:t>
            </a:r>
            <a:r>
              <a:rPr lang="en-Z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Luvuvhu </a:t>
            </a:r>
            <a:r>
              <a:rPr lang="en-Z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and Letaba Water Supply </a:t>
            </a:r>
            <a:r>
              <a:rPr lang="en-Z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System 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Study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Steering Committee Meeting No 4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21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November 2013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r>
              <a:rPr lang="en-Z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Continuation </a:t>
            </a:r>
            <a:r>
              <a:rPr lang="en-Z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of the Olifants River Reconciliation </a:t>
            </a:r>
            <a:r>
              <a:rPr lang="en-Z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Strategy</a:t>
            </a:r>
          </a:p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(Item 10.4)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86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457200" y="36513"/>
            <a:ext cx="8229600" cy="72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</a:rPr>
              <a:t>Olifants</a:t>
            </a:r>
            <a:r>
              <a:rPr kumimoji="0" lang="en-ZA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</a:rPr>
              <a:t> Reconciliation Strategy</a:t>
            </a:r>
            <a:endParaRPr kumimoji="0" lang="en-GB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143000"/>
            <a:ext cx="8105775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0039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800" b="1"/>
              <a:t>Figure 3-3: Estimated saving/increase in resources for all Strategy Interventions</a:t>
            </a:r>
          </a:p>
          <a:p>
            <a:r>
              <a:rPr lang="en-ZA" sz="1800" b="1"/>
              <a:t>                   (50%  Intervention success scenario) </a:t>
            </a:r>
            <a:endParaRPr lang="en-ZA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457200" y="36513"/>
            <a:ext cx="8229600" cy="72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</a:rPr>
              <a:t>Olifants</a:t>
            </a:r>
            <a:r>
              <a:rPr kumimoji="0" lang="en-ZA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</a:rPr>
              <a:t> Reconciliation Strategy</a:t>
            </a:r>
            <a:endParaRPr kumimoji="0" lang="en-GB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288" y="1143000"/>
            <a:ext cx="75533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6388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800" b="1" dirty="0"/>
              <a:t>Figure 3-4: % Contribution of requirement reduction interventions to total water</a:t>
            </a:r>
          </a:p>
          <a:p>
            <a:r>
              <a:rPr lang="en-ZA" sz="1800" b="1" dirty="0"/>
              <a:t>                     balance  (50%  Intervention success scenario)</a:t>
            </a:r>
            <a:endParaRPr lang="en-ZA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457200" y="36513"/>
            <a:ext cx="8229600" cy="72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</a:rPr>
              <a:t>Olifants</a:t>
            </a:r>
            <a:r>
              <a:rPr kumimoji="0" lang="en-ZA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</a:rPr>
              <a:t> Reconciliation Strategy</a:t>
            </a:r>
            <a:endParaRPr kumimoji="0" lang="en-GB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2084388"/>
            <a:ext cx="8229600" cy="16843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Arial" charset="0"/>
              <a:buNone/>
            </a:pPr>
            <a:r>
              <a:rPr lang="en-ZA" b="1" dirty="0" smtClean="0"/>
              <a:t>ACTIONS</a:t>
            </a:r>
            <a:endParaRPr lang="en-ZA" dirty="0" smtClean="0"/>
          </a:p>
          <a:p>
            <a:pPr>
              <a:buFont typeface="Arial" charset="0"/>
              <a:buNone/>
            </a:pPr>
            <a:r>
              <a:rPr lang="en-ZA" b="1" dirty="0" smtClean="0"/>
              <a:t>2. Confirm Institutional Responsibilities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457200" y="36513"/>
            <a:ext cx="8229600" cy="72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</a:rPr>
              <a:t>Olifants</a:t>
            </a:r>
            <a:r>
              <a:rPr kumimoji="0" lang="en-ZA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</a:rPr>
              <a:t> Reconciliation Strategy</a:t>
            </a:r>
            <a:endParaRPr kumimoji="0" lang="en-GB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300038" y="2706688"/>
            <a:ext cx="86106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en-US" sz="4400" b="1" dirty="0">
                <a:latin typeface="Calibri" pitchFamily="34" charset="0"/>
              </a:rPr>
              <a:t>Thank You</a:t>
            </a:r>
            <a:r>
              <a:rPr lang="en-US" altLang="en-US" sz="4400" dirty="0">
                <a:latin typeface="Calibri" pitchFamily="34" charset="0"/>
              </a:rPr>
              <a:t/>
            </a:r>
            <a:br>
              <a:rPr lang="en-US" altLang="en-US" sz="4400" dirty="0">
                <a:latin typeface="Calibri" pitchFamily="34" charset="0"/>
              </a:rPr>
            </a:br>
            <a:r>
              <a:rPr lang="en-GB" altLang="en-US" sz="4400" dirty="0">
                <a:latin typeface="Calibri" pitchFamily="34" charset="0"/>
              </a:rPr>
              <a:t/>
            </a:r>
            <a:br>
              <a:rPr lang="en-GB" altLang="en-US" sz="4400" dirty="0">
                <a:latin typeface="Calibri" pitchFamily="34" charset="0"/>
              </a:rPr>
            </a:br>
            <a:endParaRPr lang="en-ZA" altLang="en-US" sz="32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 bwMode="auto">
          <a:xfrm>
            <a:off x="457200" y="36513"/>
            <a:ext cx="8229600" cy="72224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  <a:cs typeface="Arial" panose="020B0604020202020204" pitchFamily="34" charset="0"/>
              </a:rPr>
              <a:t>Olifants Reconciliation Strategy: Overview</a:t>
            </a:r>
            <a:endParaRPr lang="en-GB" altLang="en-US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233464" y="758756"/>
            <a:ext cx="8540885" cy="564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</a:pPr>
            <a:r>
              <a:rPr lang="en-ZA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 </a:t>
            </a:r>
            <a:r>
              <a:rPr lang="en-ZA" alt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</a:t>
            </a:r>
            <a:r>
              <a:rPr lang="en-ZA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trategy was developed and completed in 2012</a:t>
            </a:r>
            <a:endParaRPr lang="en-ZA" altLang="en-US" dirty="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ZA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Currently in the first phase of implementation and maintenance of the Strategy</a:t>
            </a:r>
          </a:p>
          <a:p>
            <a:pPr marL="609600" indent="-609600">
              <a:lnSpc>
                <a:spcPct val="80000"/>
              </a:lnSpc>
            </a:pPr>
            <a:r>
              <a:rPr lang="en-ZA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Strategy provide for:</a:t>
            </a:r>
          </a:p>
          <a:p>
            <a:pPr marL="1257300" lvl="1" indent="-609600">
              <a:lnSpc>
                <a:spcPct val="80000"/>
              </a:lnSpc>
            </a:pPr>
            <a:r>
              <a:rPr lang="en-ZA" alt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the </a:t>
            </a:r>
            <a:r>
              <a:rPr lang="en-ZA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implementation of the </a:t>
            </a:r>
            <a:r>
              <a:rPr lang="en-ZA" alt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Reserve, </a:t>
            </a:r>
            <a:endParaRPr lang="en-ZA" altLang="en-US" dirty="0" smtClean="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257300" lvl="1" indent="-609600">
              <a:lnSpc>
                <a:spcPct val="80000"/>
              </a:lnSpc>
            </a:pPr>
            <a:r>
              <a:rPr lang="en-ZA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continued water supply from </a:t>
            </a:r>
            <a:r>
              <a:rPr lang="en-ZA" alt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adjacent catchments  </a:t>
            </a:r>
            <a:r>
              <a:rPr lang="en-ZA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for </a:t>
            </a:r>
            <a:r>
              <a:rPr lang="en-ZA" alt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power </a:t>
            </a:r>
            <a:r>
              <a:rPr lang="en-ZA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generation, and</a:t>
            </a:r>
          </a:p>
          <a:p>
            <a:pPr marL="1257300" lvl="1" indent="-609600">
              <a:lnSpc>
                <a:spcPct val="80000"/>
              </a:lnSpc>
            </a:pPr>
            <a:r>
              <a:rPr lang="en-ZA" alt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</a:t>
            </a:r>
            <a:r>
              <a:rPr lang="en-ZA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upply to Polokwane and Mokopane from the Olifants River</a:t>
            </a:r>
          </a:p>
        </p:txBody>
      </p:sp>
    </p:spTree>
    <p:extLst>
      <p:ext uri="{BB962C8B-B14F-4D97-AF65-F5344CB8AC3E}">
        <p14:creationId xmlns:p14="http://schemas.microsoft.com/office/powerpoint/2010/main" xmlns="" val="234952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 bwMode="auto">
          <a:xfrm>
            <a:off x="457200" y="36513"/>
            <a:ext cx="8229600" cy="72224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  <a:cs typeface="Arial" panose="020B0604020202020204" pitchFamily="34" charset="0"/>
              </a:rPr>
              <a:t>Olifants Reconciliation Strategy: Interventions</a:t>
            </a:r>
            <a:endParaRPr lang="en-GB" altLang="en-U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233464" y="758756"/>
            <a:ext cx="8540885" cy="564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</a:pPr>
            <a:endParaRPr lang="en-ZA" altLang="en-US" dirty="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ZA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Strategy </a:t>
            </a:r>
            <a:r>
              <a:rPr lang="en-ZA" alt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aims at reconciliation future demands and supplies by</a:t>
            </a:r>
            <a:r>
              <a:rPr lang="en-ZA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:</a:t>
            </a:r>
          </a:p>
          <a:p>
            <a:pPr marL="609600" indent="-609600">
              <a:lnSpc>
                <a:spcPct val="80000"/>
              </a:lnSpc>
            </a:pPr>
            <a:endParaRPr lang="en-ZA" altLang="en-US" dirty="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257300" lvl="1" indent="-609600">
              <a:lnSpc>
                <a:spcPct val="80000"/>
              </a:lnSpc>
            </a:pPr>
            <a:r>
              <a:rPr lang="en-ZA" alt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Eliminating unlawful water use</a:t>
            </a:r>
          </a:p>
          <a:p>
            <a:pPr marL="1257300" lvl="1" indent="-609600">
              <a:lnSpc>
                <a:spcPct val="80000"/>
              </a:lnSpc>
            </a:pPr>
            <a:r>
              <a:rPr lang="en-ZA" alt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Introducing water conservation and water demand management (WC/WDM) in all sectors</a:t>
            </a:r>
          </a:p>
          <a:p>
            <a:pPr marL="1257300" lvl="1" indent="-609600">
              <a:lnSpc>
                <a:spcPct val="80000"/>
              </a:lnSpc>
            </a:pPr>
            <a:r>
              <a:rPr lang="en-ZA" alt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Utilisation of treated acid mine drainage </a:t>
            </a:r>
            <a:r>
              <a:rPr lang="en-ZA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water</a:t>
            </a:r>
            <a:endParaRPr lang="en-ZA" altLang="en-US" dirty="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257300" lvl="1" indent="-609600">
              <a:lnSpc>
                <a:spcPct val="80000"/>
              </a:lnSpc>
            </a:pPr>
            <a:r>
              <a:rPr lang="en-ZA" alt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Removing of invasive alien plants</a:t>
            </a:r>
          </a:p>
          <a:p>
            <a:pPr marL="1257300" lvl="1" indent="-609600">
              <a:lnSpc>
                <a:spcPct val="80000"/>
              </a:lnSpc>
            </a:pPr>
            <a:r>
              <a:rPr lang="en-ZA" alt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Developing groundwater</a:t>
            </a:r>
          </a:p>
          <a:p>
            <a:pPr marL="1257300" lvl="1" indent="-609600">
              <a:lnSpc>
                <a:spcPct val="80000"/>
              </a:lnSpc>
            </a:pPr>
            <a:r>
              <a:rPr lang="en-ZA" alt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Additional reuse of return flows from Polokwane and Mokopane</a:t>
            </a:r>
          </a:p>
          <a:p>
            <a:pPr marL="609600" indent="-609600">
              <a:lnSpc>
                <a:spcPct val="80000"/>
              </a:lnSpc>
            </a:pPr>
            <a:endParaRPr lang="en-ZA" altLang="en-US" dirty="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70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 bwMode="auto">
          <a:xfrm>
            <a:off x="457200" y="36513"/>
            <a:ext cx="8229600" cy="72224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  <a:cs typeface="Arial" panose="020B0604020202020204" pitchFamily="34" charset="0"/>
              </a:rPr>
              <a:t>Olifants Reconciliation Strategy: Status</a:t>
            </a:r>
            <a:endParaRPr lang="en-GB" altLang="en-US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30" y="758756"/>
            <a:ext cx="8949704" cy="584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630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 bwMode="auto">
          <a:xfrm>
            <a:off x="457200" y="36513"/>
            <a:ext cx="8229600" cy="72224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  <a:cs typeface="Arial" panose="020B0604020202020204" pitchFamily="34" charset="0"/>
              </a:rPr>
              <a:t>Olifants Reconciliation Strategy: Achievements</a:t>
            </a:r>
            <a:endParaRPr lang="en-GB" altLang="en-U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233464" y="758756"/>
            <a:ext cx="8540885" cy="564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</a:pPr>
            <a:r>
              <a:rPr lang="en-ZA" alt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Incorporate recent coal mine development planning and assess implication on water balances</a:t>
            </a:r>
          </a:p>
          <a:p>
            <a:pPr marL="609600" indent="-609600">
              <a:lnSpc>
                <a:spcPct val="80000"/>
              </a:lnSpc>
            </a:pPr>
            <a:r>
              <a:rPr lang="en-ZA" alt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Calibrate salinity (sulphate) model </a:t>
            </a:r>
          </a:p>
          <a:p>
            <a:pPr marL="609600" indent="-609600">
              <a:lnSpc>
                <a:spcPct val="80000"/>
              </a:lnSpc>
            </a:pPr>
            <a:r>
              <a:rPr lang="en-ZA" alt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Undertake Validation and Verification of water use (initial focus on target groundwater supply area)</a:t>
            </a:r>
          </a:p>
          <a:p>
            <a:pPr marL="609600" indent="-609600">
              <a:lnSpc>
                <a:spcPct val="80000"/>
              </a:lnSpc>
            </a:pPr>
            <a:r>
              <a:rPr lang="en-ZA" alt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Monitor water use and review scenario projections from users</a:t>
            </a:r>
          </a:p>
          <a:p>
            <a:pPr marL="609600" indent="-609600">
              <a:lnSpc>
                <a:spcPct val="80000"/>
              </a:lnSpc>
            </a:pPr>
            <a:r>
              <a:rPr lang="en-ZA" alt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Commission groundwater feasibility study </a:t>
            </a:r>
          </a:p>
          <a:p>
            <a:pPr marL="609600" indent="-609600">
              <a:lnSpc>
                <a:spcPct val="80000"/>
              </a:lnSpc>
            </a:pPr>
            <a:r>
              <a:rPr lang="en-ZA" alt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Identify options to augment Lydenburg and Ohrigstad as part of All Town Strategy </a:t>
            </a:r>
            <a:r>
              <a:rPr lang="en-ZA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Study</a:t>
            </a:r>
            <a:endParaRPr lang="en-ZA" altLang="en-US" dirty="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23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 bwMode="auto">
          <a:xfrm>
            <a:off x="457200" y="36513"/>
            <a:ext cx="8229600" cy="72224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  <a:cs typeface="Arial" panose="020B0604020202020204" pitchFamily="34" charset="0"/>
              </a:rPr>
              <a:t>Olifants Reconciliation Strategy: Future work</a:t>
            </a:r>
            <a:endParaRPr lang="en-GB" altLang="en-U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233464" y="758756"/>
            <a:ext cx="8540885" cy="564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</a:pPr>
            <a:r>
              <a:rPr lang="en-ZA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Established the Strategy Steering Committee</a:t>
            </a:r>
          </a:p>
          <a:p>
            <a:pPr marL="609600" indent="-609600">
              <a:lnSpc>
                <a:spcPct val="80000"/>
              </a:lnSpc>
            </a:pPr>
            <a:r>
              <a:rPr lang="en-ZA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Developed individual major dam balances</a:t>
            </a:r>
          </a:p>
          <a:p>
            <a:pPr marL="609600" indent="-609600">
              <a:lnSpc>
                <a:spcPct val="80000"/>
              </a:lnSpc>
            </a:pPr>
            <a:r>
              <a:rPr lang="en-ZA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Configured the Water Resources Planning Model to determine risk based planning scenarios.</a:t>
            </a:r>
          </a:p>
          <a:p>
            <a:pPr marL="1257300" lvl="1" indent="-609600">
              <a:lnSpc>
                <a:spcPct val="80000"/>
              </a:lnSpc>
            </a:pPr>
            <a:r>
              <a:rPr lang="en-ZA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Updated the 2012 Strategy use figures</a:t>
            </a:r>
          </a:p>
          <a:p>
            <a:pPr marL="1257300" lvl="1" indent="-609600">
              <a:lnSpc>
                <a:spcPct val="80000"/>
              </a:lnSpc>
            </a:pPr>
            <a:r>
              <a:rPr lang="en-ZA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Adapt </a:t>
            </a:r>
            <a:r>
              <a:rPr lang="en-ZA" alt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initial 2012 Strategy interventions to achieve a balance for the High Growth scenario </a:t>
            </a:r>
          </a:p>
          <a:p>
            <a:pPr marL="609600" indent="-609600">
              <a:lnSpc>
                <a:spcPct val="80000"/>
              </a:lnSpc>
            </a:pPr>
            <a:r>
              <a:rPr lang="en-ZA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Identified key intervention custodians for tracking of Strategy implementation progress.</a:t>
            </a:r>
          </a:p>
          <a:p>
            <a:pPr marL="1009650" lvl="1" indent="-609600">
              <a:lnSpc>
                <a:spcPct val="80000"/>
              </a:lnSpc>
            </a:pPr>
            <a:endParaRPr lang="en-ZA" altLang="en-US" dirty="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7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7793038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92088" y="59531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800" b="1"/>
              <a:t>Figure 3-1: Projected Water Balance for whole Olifants Water Supply System</a:t>
            </a:r>
          </a:p>
          <a:p>
            <a:r>
              <a:rPr lang="en-ZA" sz="1800" b="1"/>
              <a:t>                    (with no further water resource development after De Hoop)</a:t>
            </a:r>
            <a:endParaRPr lang="en-ZA" sz="1800"/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 bwMode="auto">
          <a:xfrm>
            <a:off x="457200" y="36513"/>
            <a:ext cx="8229600" cy="72224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  <a:cs typeface="Arial" panose="020B0604020202020204" pitchFamily="34" charset="0"/>
              </a:rPr>
              <a:t>Olifants Reconciliation </a:t>
            </a:r>
            <a:r>
              <a:rPr lang="en-ZA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  <a:cs typeface="Arial" panose="020B0604020202020204" pitchFamily="34" charset="0"/>
              </a:rPr>
              <a:t>Strategy</a:t>
            </a:r>
            <a:endParaRPr lang="en-GB" altLang="en-U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1613" y="1749425"/>
            <a:ext cx="8528050" cy="13331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ZA" sz="3600" b="1" dirty="0" smtClean="0"/>
              <a:t>ACTIONS</a:t>
            </a:r>
            <a:br>
              <a:rPr lang="en-ZA" sz="3600" b="1" dirty="0" smtClean="0"/>
            </a:br>
            <a:r>
              <a:rPr lang="en-ZA" sz="3600" b="1" dirty="0" smtClean="0"/>
              <a:t>1. Update  On the Reconciliation Scenarios</a:t>
            </a:r>
            <a:endParaRPr lang="en-ZA" sz="36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500063" y="2892424"/>
            <a:ext cx="8229600" cy="3482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dirty="0" smtClean="0"/>
              <a:t>Water Requirement scenarios</a:t>
            </a:r>
          </a:p>
          <a:p>
            <a:r>
              <a:rPr lang="en-ZA" dirty="0" smtClean="0"/>
              <a:t>Individual dam balances</a:t>
            </a:r>
          </a:p>
          <a:p>
            <a:r>
              <a:rPr lang="en-ZA" dirty="0" smtClean="0"/>
              <a:t>Risk analysis</a:t>
            </a:r>
          </a:p>
          <a:p>
            <a:r>
              <a:rPr lang="en-ZA" dirty="0" smtClean="0"/>
              <a:t>Revised schedule of interventions</a:t>
            </a:r>
          </a:p>
          <a:p>
            <a:r>
              <a:rPr lang="en-ZA" dirty="0" smtClean="0"/>
              <a:t>Addressing uncertainties and aspects that may influence the reconciliation scenarios</a:t>
            </a:r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457200" y="36513"/>
            <a:ext cx="8229600" cy="72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</a:rPr>
              <a:t>Olifants</a:t>
            </a:r>
            <a:r>
              <a:rPr kumimoji="0" lang="en-ZA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</a:rPr>
              <a:t> Reconciliation Strategy</a:t>
            </a:r>
            <a:endParaRPr kumimoji="0" lang="en-GB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457200" y="36513"/>
            <a:ext cx="8229600" cy="72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</a:rPr>
              <a:t>Olifants</a:t>
            </a:r>
            <a:r>
              <a:rPr kumimoji="0" lang="en-ZA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</a:rPr>
              <a:t> Reconciliation Strategy</a:t>
            </a:r>
            <a:endParaRPr kumimoji="0" lang="en-GB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8" y="1143000"/>
            <a:ext cx="8632825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5588" y="5929313"/>
            <a:ext cx="90471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800" b="1"/>
              <a:t>Figure 3-2: Projected Water Balance for whole Olifants Water Supply System</a:t>
            </a:r>
          </a:p>
          <a:p>
            <a:r>
              <a:rPr lang="en-ZA" sz="1800" b="1"/>
              <a:t>             (50%  Intervention Success scenario – Meeting Low Growth Projections )  </a:t>
            </a:r>
            <a:endParaRPr lang="en-ZA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5617</TotalTime>
  <Words>420</Words>
  <Application>Microsoft Office PowerPoint</Application>
  <PresentationFormat>On-screen Show (4:3)</PresentationFormat>
  <Paragraphs>62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Olifants Reconciliation Strategy: Overview</vt:lpstr>
      <vt:lpstr>Olifants Reconciliation Strategy: Interventions</vt:lpstr>
      <vt:lpstr>Olifants Reconciliation Strategy: Status</vt:lpstr>
      <vt:lpstr>Olifants Reconciliation Strategy: Achievements</vt:lpstr>
      <vt:lpstr>Olifants Reconciliation Strategy: Future work</vt:lpstr>
      <vt:lpstr>Olifants Reconciliation Strategy</vt:lpstr>
      <vt:lpstr>ACTIONS 1. Update  On the Reconciliation Scenarios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nax</cp:lastModifiedBy>
  <cp:revision>260</cp:revision>
  <cp:lastPrinted>2013-10-09T08:31:29Z</cp:lastPrinted>
  <dcterms:created xsi:type="dcterms:W3CDTF">2012-08-01T10:33:21Z</dcterms:created>
  <dcterms:modified xsi:type="dcterms:W3CDTF">2013-11-21T08:20:39Z</dcterms:modified>
</cp:coreProperties>
</file>